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17" r:id="rId3"/>
    <p:sldId id="1018" r:id="rId4"/>
    <p:sldId id="1019" r:id="rId5"/>
    <p:sldId id="1021" r:id="rId6"/>
    <p:sldId id="1022" r:id="rId7"/>
    <p:sldId id="1009" r:id="rId8"/>
    <p:sldId id="1010" r:id="rId9"/>
    <p:sldId id="1028" r:id="rId10"/>
    <p:sldId id="1011" r:id="rId11"/>
    <p:sldId id="1031" r:id="rId12"/>
    <p:sldId id="1012" r:id="rId13"/>
    <p:sldId id="1023" r:id="rId14"/>
    <p:sldId id="1024" r:id="rId15"/>
    <p:sldId id="1033" r:id="rId16"/>
    <p:sldId id="1030" r:id="rId17"/>
    <p:sldId id="1013" r:id="rId18"/>
    <p:sldId id="1027" r:id="rId19"/>
    <p:sldId id="1035" r:id="rId20"/>
    <p:sldId id="1026" r:id="rId21"/>
    <p:sldId id="1034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Get ready—Start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Mum,Hainan is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8338" y="20693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2226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本题考查交通工具的选择。飞机适合长途旅行。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house is near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go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ship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train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in a “green”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6609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04237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本题考查出行方式的选择。由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house is near the school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我家离学校很近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可知，距离近可以步行上学。所以选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9102" y="8617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9102" y="34283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55309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绿色出行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绿色出行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通常指环保的出行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方式，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公交车相比坐汽车更环保。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不能搭配。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50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spaceship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153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minutes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113338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0963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本题考查交通工具的选择。宇宙飞船适合在太空中航行。所以选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1488" y="27941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本题考查介词用法。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for a walk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＋基数词＋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）均为固定搭配。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Bajau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巴瑶族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live on the water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local children can only travel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train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896" y="1366299"/>
            <a:ext cx="2664296" cy="410083"/>
          </a:xfrm>
          <a:prstGeom prst="rect">
            <a:avLst/>
          </a:prstGeom>
        </p:spPr>
      </p:pic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43802" y="31339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本题考查根据生活环境选择出行工具。因为巴瑶族人民生活在水上，在水上出行只能使用船。所以选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2820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90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go,We,can,by,car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415810" y="193414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by car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27036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是情态动词，后接动词原形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car”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是方式状语，通常放在句末。按照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主语＋情态动词＋动词原形＋方式状语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的顺序组合成句。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3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2040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picnic,park,for,the,Let’s,go,in,a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406574" y="127568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for a picnic in the park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762" y="20280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引导祈使句，后接动词原形；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for a picnic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去野餐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是地点状语，一般放在句末。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247649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get,How,we,do,there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u="sng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u="sng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9"/>
          <p:cNvSpPr txBox="1">
            <a:spLocks/>
          </p:cNvSpPr>
          <p:nvPr/>
        </p:nvSpPr>
        <p:spPr bwMode="auto">
          <a:xfrm>
            <a:off x="422802" y="377952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we get there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79326" y="4485077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是特殊疑问词，放在句首引导特殊疑问句；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是助动词，用于构成疑问句；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there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是动词短语。特殊疑问句结构为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特殊疑问词＋助动词＋主语＋动词原形＋其他？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60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612419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He,by,go,bus,to,wants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endParaRPr lang="zh-CN" altLang="en-US" dirty="0"/>
          </a:p>
        </p:txBody>
      </p:sp>
      <p:sp>
        <p:nvSpPr>
          <p:cNvPr id="12" name="内容占位符 9"/>
          <p:cNvSpPr txBox="1">
            <a:spLocks/>
          </p:cNvSpPr>
          <p:nvPr/>
        </p:nvSpPr>
        <p:spPr bwMode="auto">
          <a:xfrm>
            <a:off x="415810" y="215211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go by bus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79326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是谓语，后接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表示出行方式，放在句末。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2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11121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对同学们的上学方式进行了调查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并且进行汇报。请阅读她的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PPT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调查报告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085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 is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 research about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做了一个关于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的调查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ways my friends and I go to school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890" y="1543892"/>
            <a:ext cx="2952328" cy="40930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263059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lives near the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walks to school every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地铁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自行车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by bike when it’s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by bus with his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 at the bus stop every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days,we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go to school by car with our parents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Lily go to school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4930" y="15878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7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“Lily lives near the school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walks to school every day.”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可知，莉莉每天步行去上学。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43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Tom go by subway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home is far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subways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 takes the subway because his home is far away.”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可知，汤姆坐地铁是因为他家很远。所以选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102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46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33208" y="1217621"/>
            <a:ext cx="11422638" cy="52413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418730"/>
              </p:ext>
            </p:extLst>
          </p:nvPr>
        </p:nvGraphicFramePr>
        <p:xfrm>
          <a:off x="442086" y="1740768"/>
          <a:ext cx="1140488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903483">
                  <a:extLst>
                    <a:ext uri="{9D8B030D-6E8A-4147-A177-3AD203B41FA5}">
                      <a16:colId xmlns:a16="http://schemas.microsoft.com/office/drawing/2014/main" val="2850844862"/>
                    </a:ext>
                  </a:extLst>
                </a:gridCol>
                <a:gridCol w="10501399">
                  <a:extLst>
                    <a:ext uri="{9D8B030D-6E8A-4147-A177-3AD203B41FA5}">
                      <a16:colId xmlns:a16="http://schemas.microsoft.com/office/drawing/2014/main" val="20663160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单元脉络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110037"/>
                  </a:ext>
                </a:extLst>
              </a:tr>
            </a:tbl>
          </a:graphicData>
        </a:graphic>
      </p:graphicFrame>
      <p:pic>
        <p:nvPicPr>
          <p:cNvPr id="1026" name="dt5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26" y="1864792"/>
            <a:ext cx="9577064" cy="298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49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Emma go to school on sunny 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“Emma likes her red bike very much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goes to school by bike when it’s sunny.”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可知，埃玛在晴天骑自行车去上学。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596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3137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202238" algn="l"/>
                <a:tab pos="87884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they go to school on rainy days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202238" algn="l"/>
                <a:tab pos="87884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rainy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go to school by car with our parents.”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可知，在下雨天，他们都坐父母的车去上学。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9453" y="34568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046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waits at the bus stop every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53038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“Jack goes to school by bus with his sister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wait at the bus stop every morning.”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可知，杰克和他妹妹每天早上在公交站等车。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4930" y="14940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961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216336"/>
              </p:ext>
            </p:extLst>
          </p:nvPr>
        </p:nvGraphicFramePr>
        <p:xfrm>
          <a:off x="415452" y="908720"/>
          <a:ext cx="11377264" cy="5060297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273089053"/>
                    </a:ext>
                  </a:extLst>
                </a:gridCol>
                <a:gridCol w="10441160">
                  <a:extLst>
                    <a:ext uri="{9D8B030D-6E8A-4147-A177-3AD203B41FA5}">
                      <a16:colId xmlns:a16="http://schemas.microsoft.com/office/drawing/2014/main" val="2353264922"/>
                    </a:ext>
                  </a:extLst>
                </a:gridCol>
              </a:tblGrid>
              <a:tr h="532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IPAPANNEW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irt,fi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endParaRPr lang="zh-CN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IPAPANNEW"/>
                        </a:rPr>
                        <a:t>ʃ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ildren,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ina,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air,tea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249301"/>
                  </a:ext>
                </a:extLst>
              </a:tr>
              <a:tr h="39934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公交车，公共汽车　　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汽车　　　　　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火车，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列车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城市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镇，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城镇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飞机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天空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大船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地方，地点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距离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）近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travel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旅行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方式，方法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picnic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野餐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住，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居住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离开，相距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truck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货车，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卡车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501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3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542873"/>
              </p:ext>
            </p:extLst>
          </p:nvPr>
        </p:nvGraphicFramePr>
        <p:xfrm>
          <a:off x="433208" y="908720"/>
          <a:ext cx="11377264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273089053"/>
                    </a:ext>
                  </a:extLst>
                </a:gridCol>
                <a:gridCol w="10441160">
                  <a:extLst>
                    <a:ext uri="{9D8B030D-6E8A-4147-A177-3AD203B41FA5}">
                      <a16:colId xmlns:a16="http://schemas.microsoft.com/office/drawing/2014/main" val="2353264922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bamboo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竹，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竹子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airport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机场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自行车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钟、铃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鸣响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beep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汽车喇叭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）鸣响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subway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地铁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whoosh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呼呼地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）飞快移动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tram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有轨电车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chug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汽车、火车等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）突突地缓慢前进</a:t>
                      </a: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501460"/>
                  </a:ext>
                </a:extLst>
              </a:tr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bus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乘坐公交车　　　　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a picnic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去野餐　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那儿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five minutes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五分钟后见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远离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on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步行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a “green” way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以一种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绿色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的方式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come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来自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021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4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674334"/>
              </p:ext>
            </p:extLst>
          </p:nvPr>
        </p:nvGraphicFramePr>
        <p:xfrm>
          <a:off x="433208" y="980728"/>
          <a:ext cx="11359508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926460">
                  <a:extLst>
                    <a:ext uri="{9D8B030D-6E8A-4147-A177-3AD203B41FA5}">
                      <a16:colId xmlns:a16="http://schemas.microsoft.com/office/drawing/2014/main" val="3252137761"/>
                    </a:ext>
                  </a:extLst>
                </a:gridCol>
                <a:gridCol w="9433048">
                  <a:extLst>
                    <a:ext uri="{9D8B030D-6E8A-4147-A177-3AD203B41FA5}">
                      <a16:colId xmlns:a16="http://schemas.microsoft.com/office/drawing/2014/main" val="2052488056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can go by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car,To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get around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我们可以开车四处走走。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—How do we get there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？我们怎么到达那里？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—Let’s go by car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！让我们坐汽车去吧！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同样表示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乘汽车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强调方式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强调动作。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time to go to Qatar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！是时候去卡塔尔了！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a long way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 we are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！多么长的一段路呀！我们到了！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926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91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84167"/>
              </p:ext>
            </p:extLst>
          </p:nvPr>
        </p:nvGraphicFramePr>
        <p:xfrm>
          <a:off x="443070" y="980728"/>
          <a:ext cx="1126876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547680">
                  <a:extLst>
                    <a:ext uri="{9D8B030D-6E8A-4147-A177-3AD203B41FA5}">
                      <a16:colId xmlns:a16="http://schemas.microsoft.com/office/drawing/2014/main" val="3582319780"/>
                    </a:ext>
                  </a:extLst>
                </a:gridCol>
                <a:gridCol w="9721080">
                  <a:extLst>
                    <a:ext uri="{9D8B030D-6E8A-4147-A177-3AD203B41FA5}">
                      <a16:colId xmlns:a16="http://schemas.microsoft.com/office/drawing/2014/main" val="256632935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必学语法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表示出行方式的用法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后接交通工具表示出行方式，中间不加定冠词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引导的感叹句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＋形容词＋可数名词单数（＋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＋形容词＋可数名词复数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不可数名词（＋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常用来表达对事物的感慨。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也可以引导感叹句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句型结构为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“How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副词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62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84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664" y="1899623"/>
            <a:ext cx="11407808" cy="152937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8218"/>
            <a:ext cx="113509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</a:t>
            </a:r>
            <a:r>
              <a:rPr lang="zh-CN" altLang="zh-CN" dirty="0" smtClean="0"/>
              <a:t>（　　）</a:t>
            </a:r>
            <a:endParaRPr lang="zh-CN" altLang="en-US" dirty="0"/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60854" y="4013571"/>
            <a:ext cx="1989936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train</a:t>
            </a:r>
            <a:endParaRPr lang="zh-CN" altLang="en-US" dirty="0"/>
          </a:p>
        </p:txBody>
      </p:sp>
      <p:sp>
        <p:nvSpPr>
          <p:cNvPr id="12" name="内容占位符 6"/>
          <p:cNvSpPr txBox="1">
            <a:spLocks/>
          </p:cNvSpPr>
          <p:nvPr/>
        </p:nvSpPr>
        <p:spPr bwMode="auto">
          <a:xfrm>
            <a:off x="360854" y="4651144"/>
            <a:ext cx="19899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ship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6"/>
          <p:cNvSpPr txBox="1">
            <a:spLocks/>
          </p:cNvSpPr>
          <p:nvPr/>
        </p:nvSpPr>
        <p:spPr bwMode="auto">
          <a:xfrm>
            <a:off x="360854" y="5354632"/>
            <a:ext cx="19899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car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6"/>
          <p:cNvSpPr txBox="1">
            <a:spLocks/>
          </p:cNvSpPr>
          <p:nvPr/>
        </p:nvSpPr>
        <p:spPr bwMode="auto">
          <a:xfrm>
            <a:off x="4222998" y="4020257"/>
            <a:ext cx="19899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bus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6"/>
          <p:cNvSpPr txBox="1">
            <a:spLocks/>
          </p:cNvSpPr>
          <p:nvPr/>
        </p:nvSpPr>
        <p:spPr bwMode="auto">
          <a:xfrm>
            <a:off x="4222998" y="4701796"/>
            <a:ext cx="19899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05166" y="345191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765889" y="3465611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374002" y="34567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831510" y="345938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1117294" y="345938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199807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公交车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）都属于交通工具；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，属于自然事物。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3854" y="341455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）都是交通工具；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，是描述距离的形容词。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1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967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9866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60854" y="14220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）都是表示地点的名词；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，属于颜色类词汇。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8338" y="27569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9" name="内容占位符 2"/>
          <p:cNvSpPr txBox="1">
            <a:spLocks/>
          </p:cNvSpPr>
          <p:nvPr/>
        </p:nvSpPr>
        <p:spPr bwMode="auto">
          <a:xfrm>
            <a:off x="360854" y="33333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自行车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）都属于交通工具；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项是介词，常用来表示方式、手段等。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38338" y="46990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21" name="内容占位符 3"/>
          <p:cNvSpPr txBox="1">
            <a:spLocks/>
          </p:cNvSpPr>
          <p:nvPr/>
        </p:nvSpPr>
        <p:spPr bwMode="auto">
          <a:xfrm>
            <a:off x="360854" y="528273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）都是动词；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快的；快速地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，既可以作形容词也可以作副词。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64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1128</Words>
  <Application>Microsoft Office PowerPoint</Application>
  <PresentationFormat>自定义</PresentationFormat>
  <Paragraphs>146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IPAPANNEW</vt:lpstr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368</cp:revision>
  <dcterms:created xsi:type="dcterms:W3CDTF">2020-11-06T05:24:00Z</dcterms:created>
  <dcterms:modified xsi:type="dcterms:W3CDTF">2025-06-23T06:33:09Z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